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9" r:id="rId2"/>
    <p:sldId id="307" r:id="rId3"/>
    <p:sldId id="328" r:id="rId4"/>
    <p:sldId id="332" r:id="rId5"/>
    <p:sldId id="311" r:id="rId6"/>
    <p:sldId id="333" r:id="rId7"/>
    <p:sldId id="336" r:id="rId8"/>
    <p:sldId id="338" r:id="rId9"/>
    <p:sldId id="337" r:id="rId10"/>
    <p:sldId id="340" r:id="rId11"/>
    <p:sldId id="329" r:id="rId12"/>
    <p:sldId id="342" r:id="rId13"/>
    <p:sldId id="341" r:id="rId14"/>
    <p:sldId id="343" r:id="rId15"/>
    <p:sldId id="345" r:id="rId16"/>
    <p:sldId id="346" r:id="rId17"/>
    <p:sldId id="348" r:id="rId18"/>
    <p:sldId id="349" r:id="rId19"/>
    <p:sldId id="350" r:id="rId20"/>
    <p:sldId id="351" r:id="rId21"/>
    <p:sldId id="347" r:id="rId22"/>
    <p:sldId id="331" r:id="rId23"/>
    <p:sldId id="339" r:id="rId24"/>
    <p:sldId id="354" r:id="rId25"/>
  </p:sldIdLst>
  <p:sldSz cx="9144000" cy="6858000" type="screen4x3"/>
  <p:notesSz cx="6797675" cy="9926638"/>
  <p:embeddedFontLs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Cambria" pitchFamily="18" charset="0"/>
      <p:regular r:id="rId32"/>
      <p:bold r:id="rId33"/>
      <p:italic r:id="rId34"/>
      <p:boldItalic r:id="rId35"/>
    </p:embeddedFont>
  </p:embeddedFont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B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2017" autoAdjust="0"/>
    <p:restoredTop sz="94660"/>
  </p:normalViewPr>
  <p:slideViewPr>
    <p:cSldViewPr>
      <p:cViewPr>
        <p:scale>
          <a:sx n="60" d="100"/>
          <a:sy n="60" d="100"/>
        </p:scale>
        <p:origin x="-1954" y="-5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6B21E-7921-4998-B005-48B1175E87D1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F7808-E961-4ED1-B553-8426DF0A3B42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254969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9B3AF-D66A-4484-B918-7BDC3CAED964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9038C-F5DC-45B2-BC4F-18E0E9D8687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41539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9038C-F5DC-45B2-BC4F-18E0E9D8687C}" type="slidenum">
              <a:rPr lang="ro-RO" smtClean="0"/>
              <a:pPr/>
              <a:t>21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704107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575560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27603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43146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93178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54061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84812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4380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74883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75224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2279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74487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ED9DC-E546-40E9-B6E6-0A5034A167C6}" type="datetimeFigureOut">
              <a:rPr lang="ro-RO" smtClean="0"/>
              <a:pPr/>
              <a:t>23.12.2013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C1503-825B-486E-93E5-5ABDACE5AB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64789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FOTO\Unknown\imagini, fotografii\Business\shutterstock_772502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721"/>
          <a:stretch/>
        </p:blipFill>
        <p:spPr bwMode="auto">
          <a:xfrm>
            <a:off x="0" y="0"/>
            <a:ext cx="9289143" cy="69103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580977">
            <a:off x="3718340" y="418491"/>
            <a:ext cx="50077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 ExtraBold" pitchFamily="50" charset="-18"/>
              </a:rPr>
              <a:t>Rising stars</a:t>
            </a:r>
          </a:p>
          <a:p>
            <a:pPr algn="r"/>
            <a:r>
              <a:rPr lang="en-US" sz="8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 ExtraBold" pitchFamily="50" charset="-18"/>
              </a:rPr>
              <a:t>at IMC</a:t>
            </a:r>
            <a:endParaRPr lang="ro-RO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 ExtraBold" pitchFamily="50" charset="-1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4653136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FS Lola" pitchFamily="50" charset="-18"/>
              </a:rPr>
              <a:t>An internship by 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FS Lola" pitchFamily="50" charset="-18"/>
              </a:rPr>
              <a:t>Iulius Management Center 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FS Lola" pitchFamily="50" charset="-18"/>
              </a:rPr>
              <a:t>– with </a:t>
            </a:r>
            <a:r>
              <a:rPr lang="en-US" sz="2400" dirty="0" err="1" smtClean="0">
                <a:solidFill>
                  <a:schemeClr val="bg1"/>
                </a:solidFill>
                <a:latin typeface="FS Lola" pitchFamily="50" charset="-18"/>
              </a:rPr>
              <a:t>suport</a:t>
            </a:r>
            <a:r>
              <a:rPr lang="en-US" sz="2400" dirty="0" smtClean="0">
                <a:solidFill>
                  <a:schemeClr val="bg1"/>
                </a:solidFill>
                <a:latin typeface="FS Lola" pitchFamily="50" charset="-18"/>
              </a:rPr>
              <a:t> from UBB - FSEGA</a:t>
            </a:r>
          </a:p>
        </p:txBody>
      </p:sp>
      <p:pic>
        <p:nvPicPr>
          <p:cNvPr id="10" name="Picture 9" descr="header-econ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64" y="5970971"/>
            <a:ext cx="5143536" cy="8870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5524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Picture 3" descr="F:\FOTO\Unknown\imagini, fotografii\People\shutterstock_727574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5" r="8565"/>
          <a:stretch/>
        </p:blipFill>
        <p:spPr bwMode="auto">
          <a:xfrm>
            <a:off x="0" y="0"/>
            <a:ext cx="922619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653136"/>
            <a:ext cx="8604448" cy="1872207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4763068"/>
            <a:ext cx="8208912" cy="133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“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Oamenii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NU SUNT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cea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mai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importanta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resurs</a:t>
            </a:r>
            <a:r>
              <a:rPr lang="ro-R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ă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. </a:t>
            </a:r>
            <a:endParaRPr lang="ro-RO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  <a:p>
            <a:pPr marL="0" indent="0">
              <a:buNone/>
            </a:pPr>
            <a:r>
              <a:rPr lang="ro-R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Oamenii</a:t>
            </a:r>
            <a:r>
              <a:rPr lang="ro-RO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buni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SUNT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cea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mai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importanta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resurs</a:t>
            </a:r>
            <a:r>
              <a:rPr lang="ro-RO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ă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.”</a:t>
            </a:r>
            <a:endParaRPr lang="ro-RO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  <a:p>
            <a:pPr marL="0" indent="0">
              <a:buFont typeface="Arial" pitchFamily="34" charset="0"/>
              <a:buNone/>
            </a:pPr>
            <a:endParaRPr lang="ro-RO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20272" y="6165304"/>
            <a:ext cx="1443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Jim Collins</a:t>
            </a:r>
          </a:p>
        </p:txBody>
      </p:sp>
    </p:spTree>
    <p:extLst>
      <p:ext uri="{BB962C8B-B14F-4D97-AF65-F5344CB8AC3E}">
        <p14:creationId xmlns="" xmlns:p14="http://schemas.microsoft.com/office/powerpoint/2010/main" val="512465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albulescu\Downloads\shutterstock_1190459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137"/>
          <a:stretch/>
        </p:blipFill>
        <p:spPr bwMode="auto">
          <a:xfrm>
            <a:off x="0" y="0"/>
            <a:ext cx="920675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263027"/>
            <a:ext cx="85127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ro-RO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îți </a:t>
            </a:r>
            <a:endParaRPr lang="en-US" sz="6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  <a:p>
            <a:r>
              <a:rPr lang="ro-RO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propunem?</a:t>
            </a:r>
            <a:endParaRPr lang="ro-RO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A.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7509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ialbulescu\Downloads\shutterstock_1049097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04051"/>
            <a:ext cx="6589140" cy="5353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250" y="260648"/>
            <a:ext cx="6426187" cy="20162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100"/>
          </a:p>
        </p:txBody>
      </p:sp>
      <p:sp>
        <p:nvSpPr>
          <p:cNvPr id="4" name="Rectangle 3"/>
          <p:cNvSpPr/>
          <p:nvPr/>
        </p:nvSpPr>
        <p:spPr>
          <a:xfrm>
            <a:off x="251520" y="260648"/>
            <a:ext cx="799288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4000" b="1" dirty="0" smtClean="0">
                <a:solidFill>
                  <a:srgbClr val="FFFF00"/>
                </a:solidFill>
                <a:latin typeface="FS Lola" pitchFamily="50" charset="-18"/>
              </a:rPr>
              <a:t>P</a:t>
            </a:r>
            <a:r>
              <a:rPr lang="en-US" sz="4000" b="1" dirty="0" err="1" smtClean="0">
                <a:solidFill>
                  <a:srgbClr val="FFFF00"/>
                </a:solidFill>
                <a:latin typeface="FS Lola" pitchFamily="50" charset="-18"/>
              </a:rPr>
              <a:t>rogram</a:t>
            </a:r>
            <a:r>
              <a:rPr lang="en-US" sz="4000" b="1" dirty="0" smtClean="0">
                <a:solidFill>
                  <a:srgbClr val="FFFF00"/>
                </a:solidFill>
                <a:latin typeface="FS Lola" pitchFamily="50" charset="-18"/>
              </a:rPr>
              <a:t> de internship</a:t>
            </a:r>
            <a:r>
              <a:rPr lang="ro-RO" sz="4000" dirty="0">
                <a:solidFill>
                  <a:srgbClr val="FFFF00"/>
                </a:solidFill>
                <a:latin typeface="FS Lola" pitchFamily="50" charset="-18"/>
              </a:rPr>
              <a:t> </a:t>
            </a:r>
            <a:endParaRPr lang="ro-RO" sz="4000" dirty="0" smtClean="0">
              <a:solidFill>
                <a:srgbClr val="FFFF00"/>
              </a:solidFill>
              <a:latin typeface="FS Lola" pitchFamily="50" charset="-18"/>
            </a:endParaRPr>
          </a:p>
          <a:p>
            <a:r>
              <a:rPr lang="ro-RO" sz="4000" dirty="0" smtClean="0">
                <a:solidFill>
                  <a:schemeClr val="bg1"/>
                </a:solidFill>
                <a:latin typeface="FS Lola" pitchFamily="50" charset="-18"/>
              </a:rPr>
              <a:t>Mall management //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FS Lola" pitchFamily="50" charset="-18"/>
              </a:rPr>
              <a:t>8</a:t>
            </a:r>
            <a:r>
              <a:rPr lang="ro-RO" sz="4000" dirty="0" smtClean="0">
                <a:solidFill>
                  <a:schemeClr val="bg1"/>
                </a:solidFill>
                <a:latin typeface="FS Lola" pitchFamily="50" charset="-18"/>
              </a:rPr>
              <a:t> persoane // 3 luni</a:t>
            </a:r>
            <a:r>
              <a:rPr lang="en-US" sz="4400" dirty="0">
                <a:solidFill>
                  <a:schemeClr val="bg1"/>
                </a:solidFill>
                <a:latin typeface="FS Lola" pitchFamily="50" charset="-18"/>
              </a:rPr>
              <a:t/>
            </a:r>
            <a:br>
              <a:rPr lang="en-US" sz="4400" dirty="0">
                <a:solidFill>
                  <a:schemeClr val="bg1"/>
                </a:solidFill>
                <a:latin typeface="FS Lola" pitchFamily="50" charset="-18"/>
              </a:rPr>
            </a:br>
            <a:endParaRPr lang="ro-RO" sz="4400" dirty="0">
              <a:solidFill>
                <a:schemeClr val="bg1"/>
              </a:solidFill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00842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FOTO\Unknown\imagini, fotografii\Obiecte\shutterstock_687862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1006978"/>
            <a:ext cx="5796136" cy="5851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4" y="263027"/>
            <a:ext cx="851276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De </a:t>
            </a:r>
            <a:r>
              <a:rPr lang="en-US" sz="9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</a:t>
            </a:r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</a:p>
          <a:p>
            <a:r>
              <a:rPr lang="en-US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Iulius?</a:t>
            </a:r>
            <a:endParaRPr lang="ro-RO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B</a:t>
            </a:r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6424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FOTO\Unknown\Poze MALLURI\PALAS\Frumoase dupa Inaugurare\Inaugurare Palas -44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9923"/>
          <a:stretch/>
        </p:blipFill>
        <p:spPr bwMode="auto">
          <a:xfrm>
            <a:off x="-60950" y="-2214"/>
            <a:ext cx="9297417" cy="68789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60950" y="253391"/>
            <a:ext cx="6721182" cy="2239505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Rectangle 3"/>
          <p:cNvSpPr/>
          <p:nvPr/>
        </p:nvSpPr>
        <p:spPr>
          <a:xfrm>
            <a:off x="179512" y="404664"/>
            <a:ext cx="6318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GRUPUL IULIUS</a:t>
            </a:r>
            <a:r>
              <a:rPr lang="ro-RO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: </a:t>
            </a:r>
          </a:p>
          <a:p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cel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mai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mare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dezvoltator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ro-RO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ș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i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operator de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centre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comerciale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din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Romania</a:t>
            </a:r>
            <a:endParaRPr lang="ro-RO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9561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FOTO\Poze MALLURI\IASI + MALL\Iasi\IMG_8797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34" r="10227"/>
          <a:stretch/>
        </p:blipFill>
        <p:spPr bwMode="auto">
          <a:xfrm>
            <a:off x="-60951" y="0"/>
            <a:ext cx="920495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54848" y="4717887"/>
            <a:ext cx="4488934" cy="1872207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Rectangle 3"/>
          <p:cNvSpPr/>
          <p:nvPr/>
        </p:nvSpPr>
        <p:spPr>
          <a:xfrm>
            <a:off x="185614" y="4869160"/>
            <a:ext cx="6318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EXPERIENȚĂ: </a:t>
            </a:r>
          </a:p>
          <a:p>
            <a:r>
              <a:rPr lang="ro-RO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Peste 20 ani </a:t>
            </a:r>
          </a:p>
          <a:p>
            <a:r>
              <a:rPr lang="ro-RO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în mall management</a:t>
            </a:r>
            <a:endParaRPr lang="ro-RO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06934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FOTO\imagini, fotografii\Shoppers\shutterstock_1118454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548" b="2553"/>
          <a:stretch/>
        </p:blipFill>
        <p:spPr bwMode="auto">
          <a:xfrm>
            <a:off x="5701972" y="1"/>
            <a:ext cx="344202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5" descr="C:\Users\ialbulescu\Desktop\IMC editabil\pag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548" t="30725" r="13065" b="10290"/>
          <a:stretch/>
        </p:blipFill>
        <p:spPr bwMode="auto">
          <a:xfrm>
            <a:off x="21688" y="1772815"/>
            <a:ext cx="5741159" cy="451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54359" y="5942879"/>
            <a:ext cx="523212" cy="810315"/>
          </a:xfrm>
          <a:prstGeom prst="rect">
            <a:avLst/>
          </a:prstGeom>
        </p:spPr>
        <p:txBody>
          <a:bodyPr wrap="none" lIns="70957" tIns="35479" rIns="70957" bIns="35479">
            <a:spAutoFit/>
          </a:bodyPr>
          <a:lstStyle/>
          <a:p>
            <a:pPr>
              <a:defRPr/>
            </a:pPr>
            <a:r>
              <a:rPr lang="ro-RO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...</a:t>
            </a:r>
            <a:endParaRPr lang="ro-RO" sz="4800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87944"/>
            <a:ext cx="5701972" cy="11248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100"/>
          </a:p>
        </p:txBody>
      </p:sp>
      <p:sp>
        <p:nvSpPr>
          <p:cNvPr id="9" name="Rectangle 8"/>
          <p:cNvSpPr/>
          <p:nvPr/>
        </p:nvSpPr>
        <p:spPr>
          <a:xfrm>
            <a:off x="-280231" y="496417"/>
            <a:ext cx="6577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Peste</a:t>
            </a:r>
            <a:r>
              <a:rPr lang="ro-RO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ro-RO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900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PARTENERI</a:t>
            </a:r>
            <a:endParaRPr lang="ro-RO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3898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ialbulescu\Desktop\PREZENTARE BANCA 18 OCT 2012\shutterstock_939474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325" b="-313"/>
          <a:stretch/>
        </p:blipFill>
        <p:spPr bwMode="auto">
          <a:xfrm>
            <a:off x="1" y="-23730"/>
            <a:ext cx="9469201" cy="8037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" y="676439"/>
            <a:ext cx="4734600" cy="3024336"/>
          </a:xfrm>
          <a:prstGeom prst="rect">
            <a:avLst/>
          </a:prstGeom>
          <a:solidFill>
            <a:srgbClr val="C0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o-RO"/>
          </a:p>
        </p:txBody>
      </p:sp>
      <p:sp>
        <p:nvSpPr>
          <p:cNvPr id="5" name="Rectangle 4"/>
          <p:cNvSpPr/>
          <p:nvPr/>
        </p:nvSpPr>
        <p:spPr>
          <a:xfrm>
            <a:off x="0" y="548681"/>
            <a:ext cx="7776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44 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mil.</a:t>
            </a:r>
            <a:endParaRPr lang="ro-RO" sz="5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457" y="2653757"/>
            <a:ext cx="7446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VIZITATORI/an</a:t>
            </a:r>
            <a:endParaRPr lang="ro-RO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6554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albulescu\Downloads\shutterstock_1103353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92"/>
          <a:stretch/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30424" y="3294112"/>
            <a:ext cx="9813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20</a:t>
            </a:r>
            <a:r>
              <a:rPr lang="ro-R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ore/saptamană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ro-R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disponibile</a:t>
            </a:r>
            <a:endParaRPr lang="ro-RO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7495" y="3429000"/>
            <a:ext cx="990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80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o-RO" sz="8000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30424" y="2430016"/>
            <a:ext cx="9813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Masterand/an terminal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7495" y="4265801"/>
            <a:ext cx="990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80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o-RO" sz="8000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71800" y="4878288"/>
            <a:ext cx="98137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Interesat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de 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domeniile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: </a:t>
            </a:r>
          </a:p>
          <a:p>
            <a:pPr algn="l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economic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, 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financiar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,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leasing, </a:t>
            </a:r>
          </a:p>
          <a:p>
            <a:pPr algn="l"/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t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ehnic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(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electrotehnic</a:t>
            </a:r>
            <a:r>
              <a:rPr lang="ro-R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ă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IT)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96895" y="156780"/>
            <a:ext cx="85127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Cui ne adresăm?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3528" y="245177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TextBox 17"/>
          <p:cNvSpPr txBox="1"/>
          <p:nvPr/>
        </p:nvSpPr>
        <p:spPr>
          <a:xfrm>
            <a:off x="221400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</a:t>
            </a:r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6895" y="2321585"/>
            <a:ext cx="9909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80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o-RO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7616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FOTO\imagini, fotografii\Business\shutterstock_982113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782"/>
          <a:stretch/>
        </p:blipFill>
        <p:spPr bwMode="auto">
          <a:xfrm>
            <a:off x="3181563" y="2448197"/>
            <a:ext cx="5979552" cy="44098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4" y="263027"/>
            <a:ext cx="85127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</a:t>
            </a:r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</a:t>
            </a:r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avantaje</a:t>
            </a:r>
          </a:p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obții?</a:t>
            </a: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93418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2290" name="Picture 2" descr="F:\FOTO\Unknown\imagini, fotografii\Business\shutterstock_1083271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65125"/>
            <a:ext cx="9217024" cy="74505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36512" y="5229200"/>
            <a:ext cx="6408712" cy="1296144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Rectangle 5"/>
          <p:cNvSpPr/>
          <p:nvPr/>
        </p:nvSpPr>
        <p:spPr>
          <a:xfrm>
            <a:off x="216024" y="5373216"/>
            <a:ext cx="96845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b="1" dirty="0" smtClean="0">
                <a:solidFill>
                  <a:srgbClr val="FFFF00"/>
                </a:solidFill>
                <a:latin typeface="FS Lola" pitchFamily="50" charset="-18"/>
              </a:rPr>
              <a:t>Experiență de învățare</a:t>
            </a:r>
          </a:p>
          <a:p>
            <a:r>
              <a:rPr lang="ro-RO" sz="3200" b="1" dirty="0">
                <a:solidFill>
                  <a:schemeClr val="bg1"/>
                </a:solidFill>
                <a:latin typeface="FS Lola" pitchFamily="50" charset="-18"/>
              </a:rPr>
              <a:t>î</a:t>
            </a:r>
            <a:r>
              <a:rPr lang="ro-RO" sz="3200" b="1" dirty="0" smtClean="0">
                <a:solidFill>
                  <a:schemeClr val="bg1"/>
                </a:solidFill>
                <a:latin typeface="FS Lola" pitchFamily="50" charset="-18"/>
              </a:rPr>
              <a:t>n mediu business profesionist</a:t>
            </a:r>
          </a:p>
        </p:txBody>
      </p:sp>
    </p:spTree>
    <p:extLst>
      <p:ext uri="{BB962C8B-B14F-4D97-AF65-F5344CB8AC3E}">
        <p14:creationId xmlns="" xmlns:p14="http://schemas.microsoft.com/office/powerpoint/2010/main" val="3352837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FOTO\Unknown\imagini, fotografii\Business\shutterstock_7079617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323"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056787"/>
            <a:ext cx="6732240" cy="1180525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Rectangle 4"/>
          <p:cNvSpPr/>
          <p:nvPr/>
        </p:nvSpPr>
        <p:spPr>
          <a:xfrm>
            <a:off x="198985" y="5374957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b="1" dirty="0" smtClean="0">
                <a:solidFill>
                  <a:srgbClr val="FFFF00"/>
                </a:solidFill>
                <a:latin typeface="FS Lola" pitchFamily="50" charset="-18"/>
              </a:rPr>
              <a:t>Cunoștințe practice </a:t>
            </a:r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relevante</a:t>
            </a:r>
          </a:p>
        </p:txBody>
      </p:sp>
    </p:spTree>
    <p:extLst>
      <p:ext uri="{BB962C8B-B14F-4D97-AF65-F5344CB8AC3E}">
        <p14:creationId xmlns="" xmlns:p14="http://schemas.microsoft.com/office/powerpoint/2010/main" val="815812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ialbulescu\Downloads\shutterstock_61649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1563"/>
            <a:ext cx="9199640" cy="68995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056787"/>
            <a:ext cx="5436096" cy="1518499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Rectangle 4"/>
          <p:cNvSpPr/>
          <p:nvPr/>
        </p:nvSpPr>
        <p:spPr>
          <a:xfrm>
            <a:off x="198985" y="5253007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Mentorat din </a:t>
            </a:r>
          </a:p>
          <a:p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partea </a:t>
            </a:r>
            <a:r>
              <a:rPr lang="ro-RO" sz="3600" b="1" dirty="0" smtClean="0">
                <a:solidFill>
                  <a:srgbClr val="FFFF00"/>
                </a:solidFill>
                <a:latin typeface="FS Lola" pitchFamily="50" charset="-18"/>
              </a:rPr>
              <a:t>specialiștilor</a:t>
            </a:r>
          </a:p>
        </p:txBody>
      </p:sp>
    </p:spTree>
    <p:extLst>
      <p:ext uri="{BB962C8B-B14F-4D97-AF65-F5344CB8AC3E}">
        <p14:creationId xmlns="" xmlns:p14="http://schemas.microsoft.com/office/powerpoint/2010/main" val="103649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ialbulescu\Downloads\shutterstock_109664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90" y="-423861"/>
            <a:ext cx="9280892" cy="72921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056787"/>
            <a:ext cx="6732240" cy="1180525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Rectangle 4"/>
          <p:cNvSpPr/>
          <p:nvPr/>
        </p:nvSpPr>
        <p:spPr>
          <a:xfrm>
            <a:off x="144016" y="5036983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b="1" dirty="0">
                <a:solidFill>
                  <a:srgbClr val="FFFF00"/>
                </a:solidFill>
                <a:latin typeface="FS Lola" pitchFamily="50" charset="-18"/>
              </a:rPr>
              <a:t>C</a:t>
            </a:r>
            <a:r>
              <a:rPr lang="ro-RO" sz="3600" b="1" dirty="0" smtClean="0">
                <a:solidFill>
                  <a:srgbClr val="FFFF00"/>
                </a:solidFill>
                <a:latin typeface="FS Lola" pitchFamily="50" charset="-18"/>
              </a:rPr>
              <a:t>ompetențe </a:t>
            </a:r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pe domeniul tău </a:t>
            </a:r>
          </a:p>
          <a:p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de specializare</a:t>
            </a:r>
          </a:p>
        </p:txBody>
      </p:sp>
    </p:spTree>
    <p:extLst>
      <p:ext uri="{BB962C8B-B14F-4D97-AF65-F5344CB8AC3E}">
        <p14:creationId xmlns="" xmlns:p14="http://schemas.microsoft.com/office/powerpoint/2010/main" val="103649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albulescu\Downloads\shutterstock_575817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056787"/>
            <a:ext cx="7380312" cy="1180525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Rectangle 4"/>
          <p:cNvSpPr/>
          <p:nvPr/>
        </p:nvSpPr>
        <p:spPr>
          <a:xfrm>
            <a:off x="131439" y="5323883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b="1" dirty="0" smtClean="0">
                <a:solidFill>
                  <a:schemeClr val="bg1"/>
                </a:solidFill>
                <a:latin typeface="FS Lola" pitchFamily="50" charset="-18"/>
              </a:rPr>
              <a:t>Șanse suplimentare de </a:t>
            </a:r>
            <a:r>
              <a:rPr lang="ro-RO" sz="3600" b="1" dirty="0" smtClean="0">
                <a:solidFill>
                  <a:srgbClr val="FFFF00"/>
                </a:solidFill>
                <a:latin typeface="FS Lola" pitchFamily="50" charset="-18"/>
              </a:rPr>
              <a:t>angajare</a:t>
            </a:r>
          </a:p>
        </p:txBody>
      </p:sp>
    </p:spTree>
    <p:extLst>
      <p:ext uri="{BB962C8B-B14F-4D97-AF65-F5344CB8AC3E}">
        <p14:creationId xmlns="" xmlns:p14="http://schemas.microsoft.com/office/powerpoint/2010/main" val="139053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ialbulescu\Downloads\shutterstock_407115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80" y="1451024"/>
            <a:ext cx="7220745" cy="5414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4" y="263027"/>
            <a:ext cx="85127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Selecția</a:t>
            </a: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178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albulescu\Downloads\shutterstock_864008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6"/>
          <a:stretch/>
        </p:blipFill>
        <p:spPr bwMode="auto">
          <a:xfrm>
            <a:off x="0" y="-172850"/>
            <a:ext cx="9169152" cy="70527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76056" y="-156471"/>
            <a:ext cx="4093096" cy="7036393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0" y="116632"/>
            <a:ext cx="4067944" cy="532859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ro-RO" sz="5400" b="1" dirty="0" smtClean="0">
                <a:solidFill>
                  <a:srgbClr val="FFFF00"/>
                </a:solidFill>
                <a:latin typeface="FS Lola" pitchFamily="50" charset="-18"/>
              </a:rPr>
              <a:t>Criterii</a:t>
            </a:r>
          </a:p>
          <a:p>
            <a:pPr marL="0" indent="0">
              <a:spcBef>
                <a:spcPts val="600"/>
              </a:spcBef>
              <a:buNone/>
              <a:defRPr/>
            </a:pPr>
            <a:endParaRPr lang="ro-RO" sz="1400" b="1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+mj-lt"/>
              <a:buAutoNum type="arabicPeriod"/>
              <a:defRPr/>
            </a:pPr>
            <a:r>
              <a:rPr lang="ro-RO" b="1" dirty="0" smtClean="0">
                <a:solidFill>
                  <a:srgbClr val="FFFF00"/>
                </a:solidFill>
                <a:latin typeface="FS Lola" pitchFamily="50" charset="-18"/>
              </a:rPr>
              <a:t>Performanța </a:t>
            </a:r>
            <a:r>
              <a:rPr lang="ro-RO" b="1" dirty="0" smtClean="0">
                <a:solidFill>
                  <a:schemeClr val="bg1"/>
                </a:solidFill>
                <a:latin typeface="FS Lola" pitchFamily="50" charset="-18"/>
              </a:rPr>
              <a:t>academică </a:t>
            </a:r>
          </a:p>
          <a:p>
            <a:pPr marL="800100" lvl="2" indent="0">
              <a:spcBef>
                <a:spcPts val="600"/>
              </a:spcBef>
              <a:buNone/>
              <a:defRPr/>
            </a:pPr>
            <a:endParaRPr lang="ro-RO" b="1" dirty="0" smtClean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b="1" dirty="0" smtClean="0">
                <a:solidFill>
                  <a:schemeClr val="bg1"/>
                </a:solidFill>
                <a:latin typeface="FS Lola" pitchFamily="50" charset="-18"/>
              </a:rPr>
              <a:t>2</a:t>
            </a:r>
            <a:r>
              <a:rPr lang="en-US" b="1" dirty="0">
                <a:solidFill>
                  <a:schemeClr val="bg1"/>
                </a:solidFill>
                <a:latin typeface="FS Lola" pitchFamily="50" charset="-18"/>
              </a:rPr>
              <a:t>. </a:t>
            </a:r>
            <a:r>
              <a:rPr lang="ro-RO" b="1" dirty="0">
                <a:solidFill>
                  <a:schemeClr val="bg1"/>
                </a:solidFill>
                <a:latin typeface="FS Lola" pitchFamily="50" charset="-18"/>
              </a:rPr>
              <a:t>Implicarea </a:t>
            </a:r>
            <a:r>
              <a:rPr lang="ro-RO" b="1" dirty="0" smtClean="0">
                <a:solidFill>
                  <a:schemeClr val="bg1"/>
                </a:solidFill>
                <a:latin typeface="FS Lola" pitchFamily="50" charset="-18"/>
              </a:rPr>
              <a:t>în </a:t>
            </a:r>
            <a:r>
              <a:rPr lang="ro-RO" b="1" dirty="0" smtClean="0">
                <a:solidFill>
                  <a:srgbClr val="FFFF00"/>
                </a:solidFill>
                <a:latin typeface="FS Lola" pitchFamily="50" charset="-18"/>
              </a:rPr>
              <a:t>activități practice</a:t>
            </a:r>
          </a:p>
          <a:p>
            <a:pPr>
              <a:spcBef>
                <a:spcPts val="600"/>
              </a:spcBef>
              <a:buNone/>
              <a:defRPr/>
            </a:pPr>
            <a:endParaRPr lang="ro-RO" sz="600" dirty="0" smtClean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None/>
              <a:defRPr/>
            </a:pPr>
            <a:endParaRPr lang="ro-RO" sz="600" dirty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AutoNum type="arabicPeriod" startAt="3"/>
              <a:defRPr/>
            </a:pPr>
            <a:r>
              <a:rPr lang="en-US" b="1" dirty="0" smtClean="0">
                <a:solidFill>
                  <a:srgbClr val="FFFF00"/>
                </a:solidFill>
                <a:latin typeface="FS Lola" pitchFamily="50" charset="-18"/>
              </a:rPr>
              <a:t>Motiva</a:t>
            </a:r>
            <a:r>
              <a:rPr lang="ro-RO" b="1" dirty="0" smtClean="0">
                <a:solidFill>
                  <a:srgbClr val="FFFF00"/>
                </a:solidFill>
                <a:latin typeface="FS Lola" pitchFamily="50" charset="-18"/>
              </a:rPr>
              <a:t>ți</a:t>
            </a:r>
            <a:r>
              <a:rPr lang="en-US" b="1" dirty="0" smtClean="0">
                <a:solidFill>
                  <a:srgbClr val="FFFF00"/>
                </a:solidFill>
                <a:latin typeface="FS Lola" pitchFamily="50" charset="-18"/>
              </a:rPr>
              <a:t>a </a:t>
            </a:r>
            <a:r>
              <a:rPr lang="en-US" b="1" dirty="0" err="1">
                <a:solidFill>
                  <a:schemeClr val="bg1"/>
                </a:solidFill>
                <a:latin typeface="FS Lola" pitchFamily="50" charset="-18"/>
              </a:rPr>
              <a:t>pentru</a:t>
            </a:r>
            <a:r>
              <a:rPr lang="en-US" b="1" dirty="0">
                <a:solidFill>
                  <a:schemeClr val="bg1"/>
                </a:solidFill>
                <a:latin typeface="FS Lola" pitchFamily="50" charset="-18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FS Lola" pitchFamily="50" charset="-18"/>
              </a:rPr>
              <a:t>program</a:t>
            </a:r>
            <a:endParaRPr lang="ro-RO" b="1" dirty="0" smtClean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AutoNum type="arabicPeriod" startAt="3"/>
              <a:defRPr/>
            </a:pPr>
            <a:endParaRPr lang="en-US" sz="600" b="1" dirty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AutoNum type="arabicPeriod" startAt="3"/>
              <a:defRPr/>
            </a:pPr>
            <a:r>
              <a:rPr lang="ro-RO" b="1" dirty="0" smtClean="0">
                <a:solidFill>
                  <a:srgbClr val="FFFF00"/>
                </a:solidFill>
                <a:latin typeface="FS Lola" pitchFamily="50" charset="-18"/>
              </a:rPr>
              <a:t>Competențe</a:t>
            </a:r>
            <a:r>
              <a:rPr lang="ro-RO" b="1" dirty="0" smtClean="0">
                <a:solidFill>
                  <a:schemeClr val="bg1"/>
                </a:solidFill>
                <a:latin typeface="FS Lola" pitchFamily="50" charset="-18"/>
              </a:rPr>
              <a:t> personale</a:t>
            </a:r>
            <a:endParaRPr lang="ro-RO" dirty="0">
              <a:solidFill>
                <a:schemeClr val="bg1"/>
              </a:solidFill>
              <a:latin typeface="FS Lola" pitchFamily="50" charset="-18"/>
            </a:endParaRPr>
          </a:p>
          <a:p>
            <a:endParaRPr lang="ro-RO" dirty="0">
              <a:solidFill>
                <a:schemeClr val="bg1"/>
              </a:solidFill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75575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F:\FOTO\Unknown\imagini, fotografii\Business\shutterstock_1031761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3316" b="2428"/>
          <a:stretch/>
        </p:blipFill>
        <p:spPr bwMode="auto">
          <a:xfrm>
            <a:off x="0" y="-3695"/>
            <a:ext cx="9144000" cy="6861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76056" y="0"/>
            <a:ext cx="4093096" cy="6879922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64088" y="332656"/>
            <a:ext cx="3563888" cy="5976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o-RO" sz="10900" b="1" dirty="0" smtClean="0">
                <a:solidFill>
                  <a:srgbClr val="FFFF00"/>
                </a:solidFill>
                <a:latin typeface="FS Lola" pitchFamily="50" charset="-18"/>
              </a:rPr>
              <a:t>Procesul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endParaRPr lang="ro-RO" b="1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endParaRPr lang="ro-RO" b="1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o-RO" sz="5800" b="1" dirty="0" smtClean="0">
                <a:solidFill>
                  <a:srgbClr val="FFFF00"/>
                </a:solidFill>
                <a:latin typeface="FS Lola" pitchFamily="50" charset="-18"/>
              </a:rPr>
              <a:t>1. Selecția </a:t>
            </a:r>
            <a:r>
              <a:rPr lang="ro-RO" sz="5800" b="1" dirty="0" smtClean="0">
                <a:solidFill>
                  <a:schemeClr val="bg1"/>
                </a:solidFill>
                <a:latin typeface="FS Lola" pitchFamily="50" charset="-18"/>
              </a:rPr>
              <a:t>CV-</a:t>
            </a:r>
            <a:r>
              <a:rPr lang="ro-RO" sz="4400" b="1" dirty="0" smtClean="0">
                <a:solidFill>
                  <a:schemeClr val="bg1"/>
                </a:solidFill>
                <a:latin typeface="FS Lola" pitchFamily="50" charset="-18"/>
              </a:rPr>
              <a:t>urilor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endParaRPr lang="ro-RO" sz="1300" b="1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o-RO" sz="5800" b="1" dirty="0" smtClean="0">
                <a:solidFill>
                  <a:srgbClr val="FFFF00"/>
                </a:solidFill>
                <a:latin typeface="FS Lola" pitchFamily="50" charset="-18"/>
              </a:rPr>
              <a:t>2. Interviu telefonic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endParaRPr lang="ro-RO" sz="1300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o-RO" sz="5800" b="1" dirty="0" smtClean="0">
                <a:solidFill>
                  <a:srgbClr val="FFFF00"/>
                </a:solidFill>
                <a:latin typeface="FS Lola" pitchFamily="50" charset="-18"/>
              </a:rPr>
              <a:t>3. </a:t>
            </a:r>
            <a:r>
              <a:rPr lang="ro-RO" sz="5800" b="1" dirty="0" smtClean="0">
                <a:solidFill>
                  <a:schemeClr val="bg1"/>
                </a:solidFill>
                <a:latin typeface="FS Lola" pitchFamily="50" charset="-18"/>
              </a:rPr>
              <a:t>Evaluare pe </a:t>
            </a:r>
            <a:r>
              <a:rPr lang="ro-RO" sz="5800" b="1" dirty="0" smtClean="0">
                <a:solidFill>
                  <a:srgbClr val="FFFF00"/>
                </a:solidFill>
                <a:latin typeface="FS Lola" pitchFamily="50" charset="-18"/>
              </a:rPr>
              <a:t>competențe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endParaRPr lang="ro-RO" sz="1300" b="1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o-RO" sz="5800" b="1" dirty="0" smtClean="0">
                <a:solidFill>
                  <a:srgbClr val="FFFF00"/>
                </a:solidFill>
                <a:latin typeface="FS Lola" pitchFamily="50" charset="-18"/>
              </a:rPr>
              <a:t>4. Validarea referințelor </a:t>
            </a:r>
            <a:r>
              <a:rPr lang="ro-RO" sz="5800" b="1" dirty="0" smtClean="0">
                <a:solidFill>
                  <a:schemeClr val="bg1"/>
                </a:solidFill>
                <a:latin typeface="FS Lola" pitchFamily="50" charset="-18"/>
              </a:rPr>
              <a:t>cu </a:t>
            </a:r>
            <a:r>
              <a:rPr lang="en-US" sz="5800" b="1" dirty="0" smtClean="0">
                <a:solidFill>
                  <a:schemeClr val="bg1"/>
                </a:solidFill>
                <a:latin typeface="FS Lola" pitchFamily="50" charset="-18"/>
              </a:rPr>
              <a:t>UBB - FSEGA</a:t>
            </a:r>
            <a:endParaRPr lang="ro-RO" sz="5800" b="1" dirty="0" smtClean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o-RO" dirty="0" smtClean="0">
              <a:solidFill>
                <a:srgbClr val="FFFF00"/>
              </a:solidFill>
              <a:latin typeface="FS Lola" pitchFamily="50" charset="-18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endParaRPr lang="ro-RO" dirty="0" smtClean="0">
              <a:solidFill>
                <a:srgbClr val="FFFF00"/>
              </a:solidFill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78109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ialbulescu\Downloads\shutterstock_736970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98"/>
          <a:stretch/>
        </p:blipFill>
        <p:spPr bwMode="auto">
          <a:xfrm>
            <a:off x="0" y="-197536"/>
            <a:ext cx="9144000" cy="7070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4" y="263027"/>
            <a:ext cx="85127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Ce vei </a:t>
            </a:r>
          </a:p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face?</a:t>
            </a: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F.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6168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F:\FOTO\Unknown\imagini, fotografii\Business\shutterstock_562288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55" r="8662"/>
          <a:stretch/>
        </p:blipFill>
        <p:spPr bwMode="auto">
          <a:xfrm flipH="1">
            <a:off x="-36512" y="0"/>
            <a:ext cx="921731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36512" y="4149080"/>
            <a:ext cx="5136410" cy="2298794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Rectangle 3"/>
          <p:cNvSpPr/>
          <p:nvPr/>
        </p:nvSpPr>
        <p:spPr>
          <a:xfrm>
            <a:off x="140207" y="4955103"/>
            <a:ext cx="889628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o-RO" sz="2400" b="1" dirty="0">
                <a:solidFill>
                  <a:schemeClr val="bg1"/>
                </a:solidFill>
                <a:latin typeface="FS Lola" pitchFamily="50" charset="-18"/>
              </a:rPr>
              <a:t>1. Integrarea </a:t>
            </a:r>
            <a:r>
              <a:rPr lang="ro-RO" sz="2400" b="1" dirty="0" smtClean="0">
                <a:solidFill>
                  <a:schemeClr val="bg1"/>
                </a:solidFill>
                <a:latin typeface="FS Lola" pitchFamily="50" charset="-18"/>
              </a:rPr>
              <a:t>în </a:t>
            </a:r>
            <a:r>
              <a:rPr lang="ro-RO" sz="2400" b="1" dirty="0">
                <a:solidFill>
                  <a:schemeClr val="bg1"/>
                </a:solidFill>
                <a:latin typeface="FS Lola" pitchFamily="50" charset="-18"/>
              </a:rPr>
              <a:t>IMC</a:t>
            </a:r>
          </a:p>
          <a:p>
            <a:pPr>
              <a:spcBef>
                <a:spcPts val="600"/>
              </a:spcBef>
              <a:defRPr/>
            </a:pPr>
            <a:r>
              <a:rPr lang="ro-RO" sz="2400" b="1" dirty="0" smtClean="0">
                <a:solidFill>
                  <a:schemeClr val="bg1"/>
                </a:solidFill>
                <a:latin typeface="FS Lola" pitchFamily="50" charset="-18"/>
              </a:rPr>
              <a:t>2</a:t>
            </a:r>
            <a:r>
              <a:rPr lang="ro-RO" sz="2400" b="1" dirty="0">
                <a:solidFill>
                  <a:schemeClr val="bg1"/>
                </a:solidFill>
                <a:latin typeface="FS Lola" pitchFamily="50" charset="-18"/>
              </a:rPr>
              <a:t>. Derularea </a:t>
            </a:r>
            <a:r>
              <a:rPr lang="ro-RO" sz="2400" b="1" dirty="0" smtClean="0">
                <a:solidFill>
                  <a:schemeClr val="bg1"/>
                </a:solidFill>
                <a:latin typeface="FS Lola" pitchFamily="50" charset="-18"/>
              </a:rPr>
              <a:t>stagiului</a:t>
            </a:r>
            <a:endParaRPr lang="ro-RO" sz="2400" b="1" dirty="0">
              <a:solidFill>
                <a:schemeClr val="bg1"/>
              </a:solidFill>
              <a:latin typeface="FS Lola" pitchFamily="50" charset="-18"/>
            </a:endParaRPr>
          </a:p>
          <a:p>
            <a:pPr>
              <a:spcBef>
                <a:spcPts val="600"/>
              </a:spcBef>
              <a:defRPr/>
            </a:pPr>
            <a:r>
              <a:rPr lang="ro-RO" sz="2400" b="1" dirty="0" smtClean="0">
                <a:solidFill>
                  <a:schemeClr val="bg1"/>
                </a:solidFill>
                <a:latin typeface="FS Lola" pitchFamily="50" charset="-18"/>
              </a:rPr>
              <a:t>3</a:t>
            </a:r>
            <a:r>
              <a:rPr lang="ro-RO" sz="2400" b="1" dirty="0">
                <a:solidFill>
                  <a:schemeClr val="bg1"/>
                </a:solidFill>
                <a:latin typeface="FS Lola" pitchFamily="50" charset="-18"/>
              </a:rPr>
              <a:t>. Evaluarea </a:t>
            </a:r>
            <a:r>
              <a:rPr lang="ro-RO" sz="2400" b="1" dirty="0" smtClean="0">
                <a:solidFill>
                  <a:schemeClr val="bg1"/>
                </a:solidFill>
                <a:latin typeface="FS Lola" pitchFamily="50" charset="-18"/>
              </a:rPr>
              <a:t>performanței</a:t>
            </a:r>
            <a:endParaRPr lang="ro-RO" sz="2400" b="1" dirty="0">
              <a:solidFill>
                <a:schemeClr val="bg1"/>
              </a:solidFill>
              <a:latin typeface="FS Lola" pitchFamily="50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4149080"/>
            <a:ext cx="5408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Etapele programului</a:t>
            </a:r>
          </a:p>
        </p:txBody>
      </p:sp>
    </p:spTree>
    <p:extLst>
      <p:ext uri="{BB962C8B-B14F-4D97-AF65-F5344CB8AC3E}">
        <p14:creationId xmlns="" xmlns:p14="http://schemas.microsoft.com/office/powerpoint/2010/main" val="554085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ialbulescu\Downloads\shutterstock_84797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139" y="1274840"/>
            <a:ext cx="4375861" cy="55557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4" y="263027"/>
            <a:ext cx="85127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Cum te </a:t>
            </a:r>
          </a:p>
          <a:p>
            <a:r>
              <a:rPr lang="ro-RO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înscrii?</a:t>
            </a:r>
          </a:p>
        </p:txBody>
      </p:sp>
      <p:sp>
        <p:nvSpPr>
          <p:cNvPr id="6" name="Rectangle 5"/>
          <p:cNvSpPr/>
          <p:nvPr/>
        </p:nvSpPr>
        <p:spPr>
          <a:xfrm>
            <a:off x="7740352" y="238292"/>
            <a:ext cx="936104" cy="9361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7743417" y="44624"/>
            <a:ext cx="125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G.</a:t>
            </a:r>
            <a:endParaRPr lang="ro-RO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65852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2136343"/>
            <a:ext cx="9144001" cy="25167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100"/>
          </a:p>
        </p:txBody>
      </p:sp>
      <p:sp>
        <p:nvSpPr>
          <p:cNvPr id="4" name="Rectangle 3"/>
          <p:cNvSpPr/>
          <p:nvPr/>
        </p:nvSpPr>
        <p:spPr>
          <a:xfrm>
            <a:off x="0" y="2060848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CV</a:t>
            </a:r>
          </a:p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secretariat.cj@iuliusmall.com</a:t>
            </a:r>
            <a:endParaRPr lang="ro-RO" sz="4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8794" y="5357826"/>
            <a:ext cx="55547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R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Data limită înscrieri: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31 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decembrie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Lola" pitchFamily="50" charset="-18"/>
              </a:rPr>
              <a:t> 2013</a:t>
            </a:r>
            <a:endParaRPr lang="ro-RO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Lola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76654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ialbulescu\Desktop\Prezentare banca Ioana Musat\shutterstock_939510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r="52326" b="40100"/>
          <a:stretch/>
        </p:blipFill>
        <p:spPr bwMode="auto">
          <a:xfrm>
            <a:off x="0" y="-35473"/>
            <a:ext cx="9144000" cy="68934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0641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1925</TotalTime>
  <Words>232</Words>
  <Application>Microsoft Office PowerPoint</Application>
  <PresentationFormat>On-screen Show (4:3)</PresentationFormat>
  <Paragraphs>83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FS Lola ExtraBold</vt:lpstr>
      <vt:lpstr>FS Lola</vt:lpstr>
      <vt:lpstr>Calibri</vt:lpstr>
      <vt:lpstr>Cambria</vt:lpstr>
      <vt:lpstr>Wingdings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Ioana Albulescu</dc:creator>
  <cp:lastModifiedBy>RZV</cp:lastModifiedBy>
  <cp:revision>189</cp:revision>
  <cp:lastPrinted>2013-03-27T14:03:41Z</cp:lastPrinted>
  <dcterms:created xsi:type="dcterms:W3CDTF">2013-02-27T12:53:18Z</dcterms:created>
  <dcterms:modified xsi:type="dcterms:W3CDTF">2013-12-23T11:53:41Z</dcterms:modified>
</cp:coreProperties>
</file>